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DC3673B-28BA-4EA2-BFB2-EFD1DE0953D2}">
  <a:tblStyle styleId="{1DC3673B-28BA-4EA2-BFB2-EFD1DE0953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7324adc1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a7324adc1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c552461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c552461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5310fc65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65310fc65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7324adc1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7324adc1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9f7cf8f7a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9f7cf8f7a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20e88eeb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620e88eeb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f7cf8f7a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f7cf8f7a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20e88eeb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620e88eeb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620e88eeb2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620e88eeb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f7cf8f7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f7cf8f7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20e88eeb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20e88eeb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7324adc1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a7324adc1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7324adc1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a7324adc1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9.jpg"/><Relationship Id="rId5" Type="http://schemas.openxmlformats.org/officeDocument/2006/relationships/image" Target="../media/image13.jpg"/><Relationship Id="rId6" Type="http://schemas.openxmlformats.org/officeDocument/2006/relationships/image" Target="../media/image14.png"/><Relationship Id="rId7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81263" y="1271725"/>
            <a:ext cx="8847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Taxi Demand Prediction</a:t>
            </a:r>
            <a:endParaRPr sz="446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0" y="4573750"/>
            <a:ext cx="7688100" cy="3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710">
                <a:solidFill>
                  <a:srgbClr val="3C78D8"/>
                </a:solidFill>
              </a:rPr>
              <a:t>By Eddie Amaitum</a:t>
            </a:r>
            <a:endParaRPr b="1" sz="1710">
              <a:solidFill>
                <a:srgbClr val="3C78D8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562" y="1942213"/>
            <a:ext cx="5670424" cy="25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Baseline models</a:t>
            </a:r>
            <a:endParaRPr sz="2140">
              <a:solidFill>
                <a:schemeClr val="accent1"/>
              </a:solidFill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2485375" y="2098350"/>
            <a:ext cx="1127400" cy="103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Train data</a:t>
            </a:r>
            <a:endParaRPr b="1"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2485375" y="3543775"/>
            <a:ext cx="1127400" cy="103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Test data</a:t>
            </a:r>
            <a:endParaRPr b="1" sz="13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228075" y="2736125"/>
            <a:ext cx="1127400" cy="103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Tabular data with </a:t>
            </a: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features </a:t>
            </a:r>
            <a:r>
              <a:rPr lang="en" sz="1300">
                <a:latin typeface="Lato"/>
                <a:ea typeface="Lato"/>
                <a:cs typeface="Lato"/>
                <a:sym typeface="Lato"/>
              </a:rPr>
              <a:t>and </a:t>
            </a:r>
            <a:r>
              <a:rPr b="1" lang="en" sz="1300">
                <a:latin typeface="Lato"/>
                <a:ea typeface="Lato"/>
                <a:cs typeface="Lato"/>
                <a:sym typeface="Lato"/>
              </a:rPr>
              <a:t>target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2" name="Google Shape;182;p22"/>
          <p:cNvCxnSpPr/>
          <p:nvPr/>
        </p:nvCxnSpPr>
        <p:spPr>
          <a:xfrm flipH="1" rot="10800000">
            <a:off x="1630788" y="2736125"/>
            <a:ext cx="71640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2"/>
          <p:cNvCxnSpPr/>
          <p:nvPr/>
        </p:nvCxnSpPr>
        <p:spPr>
          <a:xfrm>
            <a:off x="1630800" y="3205625"/>
            <a:ext cx="798600" cy="4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" name="Google Shape;184;p22"/>
          <p:cNvSpPr/>
          <p:nvPr/>
        </p:nvSpPr>
        <p:spPr>
          <a:xfrm>
            <a:off x="4326175" y="2004150"/>
            <a:ext cx="1167900" cy="1135200"/>
          </a:xfrm>
          <a:prstGeom prst="ellipse">
            <a:avLst/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Baseline model 1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NoML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22"/>
          <p:cNvSpPr/>
          <p:nvPr/>
        </p:nvSpPr>
        <p:spPr>
          <a:xfrm>
            <a:off x="7835150" y="1920875"/>
            <a:ext cx="1127400" cy="11352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Baseline model 3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NoML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6" name="Google Shape;186;p22"/>
          <p:cNvCxnSpPr>
            <a:stCxn id="184" idx="3"/>
            <a:endCxn id="180" idx="3"/>
          </p:cNvCxnSpPr>
          <p:nvPr/>
        </p:nvCxnSpPr>
        <p:spPr>
          <a:xfrm flipH="1">
            <a:off x="3612810" y="2973104"/>
            <a:ext cx="884400" cy="10893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2"/>
          <p:cNvCxnSpPr>
            <a:stCxn id="185" idx="3"/>
            <a:endCxn id="180" idx="3"/>
          </p:cNvCxnSpPr>
          <p:nvPr/>
        </p:nvCxnSpPr>
        <p:spPr>
          <a:xfrm flipH="1">
            <a:off x="3612754" y="2889829"/>
            <a:ext cx="4387500" cy="117240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2"/>
          <p:cNvCxnSpPr>
            <a:stCxn id="180" idx="3"/>
          </p:cNvCxnSpPr>
          <p:nvPr/>
        </p:nvCxnSpPr>
        <p:spPr>
          <a:xfrm>
            <a:off x="3612775" y="4062325"/>
            <a:ext cx="1036500" cy="4851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" name="Google Shape;189;p22"/>
          <p:cNvCxnSpPr>
            <a:stCxn id="180" idx="3"/>
          </p:cNvCxnSpPr>
          <p:nvPr/>
        </p:nvCxnSpPr>
        <p:spPr>
          <a:xfrm>
            <a:off x="3612775" y="4062325"/>
            <a:ext cx="4299900" cy="46140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Google Shape;190;p22"/>
          <p:cNvSpPr txBox="1"/>
          <p:nvPr/>
        </p:nvSpPr>
        <p:spPr>
          <a:xfrm>
            <a:off x="4384625" y="4580875"/>
            <a:ext cx="1307400" cy="390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MAE 1 =  6.05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2"/>
          <p:cNvSpPr/>
          <p:nvPr/>
        </p:nvSpPr>
        <p:spPr>
          <a:xfrm>
            <a:off x="6103700" y="2004150"/>
            <a:ext cx="1167900" cy="1135200"/>
          </a:xfrm>
          <a:prstGeom prst="ellipse">
            <a:avLst/>
          </a:prstGeom>
          <a:solidFill>
            <a:srgbClr val="00FFFF"/>
          </a:solidFill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Baseline model 2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NoML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2" name="Google Shape;192;p22"/>
          <p:cNvCxnSpPr>
            <a:stCxn id="191" idx="3"/>
            <a:endCxn id="180" idx="3"/>
          </p:cNvCxnSpPr>
          <p:nvPr/>
        </p:nvCxnSpPr>
        <p:spPr>
          <a:xfrm flipH="1">
            <a:off x="3612835" y="2973104"/>
            <a:ext cx="2661900" cy="10893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2"/>
          <p:cNvCxnSpPr>
            <a:stCxn id="180" idx="3"/>
          </p:cNvCxnSpPr>
          <p:nvPr/>
        </p:nvCxnSpPr>
        <p:spPr>
          <a:xfrm>
            <a:off x="3612775" y="4062325"/>
            <a:ext cx="2703600" cy="4614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22"/>
          <p:cNvSpPr txBox="1"/>
          <p:nvPr/>
        </p:nvSpPr>
        <p:spPr>
          <a:xfrm>
            <a:off x="6073738" y="4580875"/>
            <a:ext cx="1307400" cy="39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MAE 2 = 3.68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7762875" y="4580875"/>
            <a:ext cx="1307400" cy="3903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MAE 3 = 3.19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6" name="Google Shape;196;p22"/>
          <p:cNvCxnSpPr/>
          <p:nvPr/>
        </p:nvCxnSpPr>
        <p:spPr>
          <a:xfrm flipH="1" rot="10800000">
            <a:off x="5691938" y="2565900"/>
            <a:ext cx="2757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2"/>
          <p:cNvCxnSpPr/>
          <p:nvPr/>
        </p:nvCxnSpPr>
        <p:spPr>
          <a:xfrm flipH="1" rot="10800000">
            <a:off x="7469438" y="2565900"/>
            <a:ext cx="2757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2"/>
          <p:cNvCxnSpPr/>
          <p:nvPr/>
        </p:nvCxnSpPr>
        <p:spPr>
          <a:xfrm flipH="1" rot="10800000">
            <a:off x="3921688" y="2565900"/>
            <a:ext cx="2757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2"/>
          <p:cNvSpPr txBox="1"/>
          <p:nvPr>
            <p:ph idx="12" type="sldNum"/>
          </p:nvPr>
        </p:nvSpPr>
        <p:spPr>
          <a:xfrm>
            <a:off x="8521552" y="48760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8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7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Model comparison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graphicFrame>
        <p:nvGraphicFramePr>
          <p:cNvPr id="206" name="Google Shape;206;p23"/>
          <p:cNvGraphicFramePr/>
          <p:nvPr/>
        </p:nvGraphicFramePr>
        <p:xfrm>
          <a:off x="952500" y="211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{1DC3673B-28BA-4EA2-BFB2-EFD1DE0953D2}</a:tableStyleId>
              </a:tblPr>
              <a:tblGrid>
                <a:gridCol w="2413000"/>
                <a:gridCol w="2656800"/>
                <a:gridCol w="2169200"/>
              </a:tblGrid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Mean Absolute Error (MAE)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Notes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Ad Hoc model 1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.05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Baseline model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Ad Hoc model 2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.68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Baseline model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Ad Hoc model 3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3.19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Baseline model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XGB</a:t>
                      </a: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oost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2.70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Models improved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Lightgbm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2.57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Models improved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Lightgbm + feature engineering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2.59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Added average rides per month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82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Lightgbm + hyperparameter tuning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2.54</a:t>
                      </a: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(num_leaves,min_child_samples,etc)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ato"/>
                          <a:ea typeface="Lato"/>
                          <a:cs typeface="Lato"/>
                          <a:sym typeface="Lato"/>
                        </a:rPr>
                        <a:t>Best model for production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212" name="Google Shape;212;p24"/>
          <p:cNvSpPr txBox="1"/>
          <p:nvPr/>
        </p:nvSpPr>
        <p:spPr>
          <a:xfrm>
            <a:off x="4081750" y="2068425"/>
            <a:ext cx="4399200" cy="19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➔"/>
            </a:pPr>
            <a:r>
              <a:rPr b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Further improve  model performance by adding more features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➔"/>
            </a:pPr>
            <a:r>
              <a:rPr b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Build pipelines to automate processes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➔"/>
            </a:pPr>
            <a:r>
              <a:rPr b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Complete model operationalization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25" y="2036925"/>
            <a:ext cx="3078900" cy="20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729450" y="1318650"/>
            <a:ext cx="7323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Application dashboard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9" name="Google Shape;219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250" y="2202125"/>
            <a:ext cx="6024352" cy="234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350" y="489475"/>
            <a:ext cx="6581652" cy="4653974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27" name="Google Shape;227;p26"/>
          <p:cNvPicPr preferRelativeResize="0"/>
          <p:nvPr/>
        </p:nvPicPr>
        <p:blipFill rotWithShape="1">
          <a:blip r:embed="rId4">
            <a:alphaModFix/>
          </a:blip>
          <a:srcRect b="9539" l="19719" r="19531" t="40145"/>
          <a:stretch/>
        </p:blipFill>
        <p:spPr>
          <a:xfrm>
            <a:off x="746800" y="3401300"/>
            <a:ext cx="970049" cy="927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6"/>
          <p:cNvPicPr preferRelativeResize="0"/>
          <p:nvPr/>
        </p:nvPicPr>
        <p:blipFill rotWithShape="1">
          <a:blip r:embed="rId5">
            <a:alphaModFix/>
          </a:blip>
          <a:srcRect b="28353" l="12401" r="13955" t="7308"/>
          <a:stretch/>
        </p:blipFill>
        <p:spPr>
          <a:xfrm>
            <a:off x="716200" y="964875"/>
            <a:ext cx="1061832" cy="927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50437" y="2787827"/>
            <a:ext cx="393375" cy="3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6"/>
          <p:cNvSpPr txBox="1"/>
          <p:nvPr/>
        </p:nvSpPr>
        <p:spPr>
          <a:xfrm>
            <a:off x="658763" y="2018725"/>
            <a:ext cx="13176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Eddie Amaitum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Scientist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26"/>
          <p:cNvPicPr preferRelativeResize="0"/>
          <p:nvPr/>
        </p:nvPicPr>
        <p:blipFill rotWithShape="1">
          <a:blip r:embed="rId7">
            <a:alphaModFix/>
          </a:blip>
          <a:srcRect b="6439" l="7431" r="56769" t="5825"/>
          <a:stretch/>
        </p:blipFill>
        <p:spPr>
          <a:xfrm>
            <a:off x="998438" y="4549100"/>
            <a:ext cx="466776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9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8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77">
                <a:solidFill>
                  <a:schemeClr val="accent1"/>
                </a:solidFill>
              </a:rPr>
              <a:t>Demand in taxi/car share industry</a:t>
            </a:r>
            <a:r>
              <a:rPr lang="en" sz="2266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accent1"/>
                </a:solidFill>
              </a:rPr>
              <a:t> 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510325" y="2890650"/>
            <a:ext cx="386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 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/>
          </a:p>
        </p:txBody>
      </p:sp>
      <p:sp>
        <p:nvSpPr>
          <p:cNvPr id="96" name="Google Shape;96;p14"/>
          <p:cNvSpPr/>
          <p:nvPr/>
        </p:nvSpPr>
        <p:spPr>
          <a:xfrm>
            <a:off x="537325" y="2355450"/>
            <a:ext cx="3807300" cy="683700"/>
          </a:xfrm>
          <a:prstGeom prst="round1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Drivers (Supply) Vs Customers(Demand)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510325" y="3397950"/>
            <a:ext cx="3861300" cy="683700"/>
          </a:xfrm>
          <a:prstGeom prst="round1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Companies need to forecast demand</a:t>
            </a:r>
            <a:endParaRPr b="1"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925" y="1930575"/>
            <a:ext cx="4040150" cy="28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7150" y="1380425"/>
            <a:ext cx="1069599" cy="506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77">
                <a:solidFill>
                  <a:schemeClr val="accent1"/>
                </a:solidFill>
              </a:rPr>
              <a:t>Solution:  Predict taxi demand per hour by location</a:t>
            </a:r>
            <a:endParaRPr sz="2377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88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Operations team can adjust the distribution of drivers</a:t>
            </a:r>
            <a:endParaRPr sz="1488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640675" y="2034000"/>
            <a:ext cx="4522200" cy="26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 </a:t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150"/>
              <a:t>Operations team</a:t>
            </a:r>
            <a:endParaRPr b="1" sz="2150"/>
          </a:p>
        </p:txBody>
      </p:sp>
      <p:sp>
        <p:nvSpPr>
          <p:cNvPr id="107" name="Google Shape;107;p15"/>
          <p:cNvSpPr/>
          <p:nvPr/>
        </p:nvSpPr>
        <p:spPr>
          <a:xfrm>
            <a:off x="2961625" y="3257550"/>
            <a:ext cx="2266800" cy="17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950" y="2510000"/>
            <a:ext cx="2627850" cy="191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 txBox="1"/>
          <p:nvPr/>
        </p:nvSpPr>
        <p:spPr>
          <a:xfrm>
            <a:off x="2890000" y="3206275"/>
            <a:ext cx="22089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Char char="+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$ 3 for pick-ups </a:t>
            </a: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around</a:t>
            </a: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the arena</a:t>
            </a:r>
            <a:endParaRPr b="1"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650" y="2917800"/>
            <a:ext cx="1674450" cy="100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729450" y="1318650"/>
            <a:ext cx="76887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</a:rPr>
              <a:t>Impact</a:t>
            </a:r>
            <a:endParaRPr sz="2100">
              <a:solidFill>
                <a:schemeClr val="accent1"/>
              </a:solidFill>
            </a:endParaRPr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668250" y="1842775"/>
            <a:ext cx="7807500" cy="22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Predictive models shown to cut wait times by up to  20% </a:t>
            </a:r>
            <a:endParaRPr b="1"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Improved efficiency in driver deployment hence c</a:t>
            </a:r>
            <a:r>
              <a:rPr b="1" lang="en" sz="1500"/>
              <a:t>ompanies generate more revenue</a:t>
            </a:r>
            <a:endParaRPr b="1"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Increased customer satisfaction</a:t>
            </a:r>
            <a:endParaRPr b="1" sz="1500"/>
          </a:p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Dataset </a:t>
            </a:r>
            <a:endParaRPr sz="2140">
              <a:solidFill>
                <a:schemeClr val="accent1"/>
              </a:solidFill>
            </a:endParaRPr>
          </a:p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729450" y="2425350"/>
            <a:ext cx="6130800" cy="21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500"/>
              <a:t>NYC Taxi &amp; Limousine Commission (TLC) Trip Records</a:t>
            </a:r>
            <a:endParaRPr b="1" sz="15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500"/>
              <a:t>The data is relatively clean</a:t>
            </a:r>
            <a:endParaRPr b="1" sz="15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500"/>
              <a:t>Feature engineering needed</a:t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2092625" y="1318650"/>
            <a:ext cx="457975" cy="58845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Sample Time Series Data</a:t>
            </a:r>
            <a:endParaRPr sz="2140">
              <a:solidFill>
                <a:schemeClr val="accent1"/>
              </a:solidFill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2170650"/>
            <a:ext cx="6344549" cy="23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Data transformation into (features, targets)</a:t>
            </a:r>
            <a:endParaRPr sz="2140">
              <a:solidFill>
                <a:schemeClr val="accent1"/>
              </a:solidFill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364700" y="2784075"/>
            <a:ext cx="1188300" cy="10227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Raw data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2401838" y="2697075"/>
            <a:ext cx="1304100" cy="11097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Validated data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4873050" y="2696975"/>
            <a:ext cx="1252200" cy="11097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Time Series data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7125650" y="2714775"/>
            <a:ext cx="1407900" cy="1194600"/>
          </a:xfrm>
          <a:prstGeom prst="ellipse">
            <a:avLst/>
          </a:prstGeom>
          <a:solidFill>
            <a:srgbClr val="A64D7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Features, targets for modelling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3" name="Google Shape;143;p19"/>
          <p:cNvCxnSpPr/>
          <p:nvPr/>
        </p:nvCxnSpPr>
        <p:spPr>
          <a:xfrm>
            <a:off x="1686825" y="3305175"/>
            <a:ext cx="5154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" name="Google Shape;144;p19"/>
          <p:cNvCxnSpPr/>
          <p:nvPr/>
        </p:nvCxnSpPr>
        <p:spPr>
          <a:xfrm>
            <a:off x="3948075" y="3295300"/>
            <a:ext cx="6768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19"/>
          <p:cNvCxnSpPr/>
          <p:nvPr/>
        </p:nvCxnSpPr>
        <p:spPr>
          <a:xfrm>
            <a:off x="6334138" y="3302325"/>
            <a:ext cx="582600" cy="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147" name="Google Shape;147;p19"/>
          <p:cNvSpPr txBox="1"/>
          <p:nvPr/>
        </p:nvSpPr>
        <p:spPr>
          <a:xfrm>
            <a:off x="1650225" y="3016254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</a:rPr>
              <a:t>Filter </a:t>
            </a:r>
            <a:endParaRPr b="1" sz="1000">
              <a:solidFill>
                <a:schemeClr val="accent1"/>
              </a:solidFill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3760338" y="2977061"/>
            <a:ext cx="948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</a:rPr>
              <a:t>Aggregate</a:t>
            </a:r>
            <a:r>
              <a:rPr b="1" lang="en" sz="1000">
                <a:solidFill>
                  <a:schemeClr val="accent1"/>
                </a:solidFill>
              </a:rPr>
              <a:t> </a:t>
            </a:r>
            <a:endParaRPr b="1" sz="1000">
              <a:solidFill>
                <a:schemeClr val="accent1"/>
              </a:solidFill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6306350" y="3001816"/>
            <a:ext cx="6963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</a:rPr>
              <a:t>Slice</a:t>
            </a:r>
            <a:endParaRPr b="1" sz="1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Sample Features &amp; Target Variables</a:t>
            </a:r>
            <a:endParaRPr sz="2140">
              <a:solidFill>
                <a:schemeClr val="accent1"/>
              </a:solidFill>
            </a:endParaRPr>
          </a:p>
        </p:txBody>
      </p:sp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2147050"/>
            <a:ext cx="5410900" cy="236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157" name="Google Shape;157;p20"/>
          <p:cNvSpPr/>
          <p:nvPr/>
        </p:nvSpPr>
        <p:spPr>
          <a:xfrm>
            <a:off x="5639075" y="3386650"/>
            <a:ext cx="1726200" cy="141000"/>
          </a:xfrm>
          <a:prstGeom prst="leftArrow">
            <a:avLst>
              <a:gd fmla="val 49947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7271325" y="3245650"/>
            <a:ext cx="9480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Target</a:t>
            </a:r>
            <a:endParaRPr b="1"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8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40">
                <a:solidFill>
                  <a:schemeClr val="accent1"/>
                </a:solidFill>
              </a:rPr>
              <a:t>Split the data</a:t>
            </a:r>
            <a:endParaRPr sz="2140">
              <a:solidFill>
                <a:schemeClr val="accent1"/>
              </a:solidFill>
            </a:endParaRPr>
          </a:p>
        </p:txBody>
      </p:sp>
      <p:sp>
        <p:nvSpPr>
          <p:cNvPr id="164" name="Google Shape;164;p21"/>
          <p:cNvSpPr/>
          <p:nvPr/>
        </p:nvSpPr>
        <p:spPr>
          <a:xfrm>
            <a:off x="3402525" y="2506025"/>
            <a:ext cx="1064400" cy="99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Tabular data with </a:t>
            </a: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features </a:t>
            </a:r>
            <a:r>
              <a:rPr lang="en" sz="1300">
                <a:latin typeface="Lato"/>
                <a:ea typeface="Lato"/>
                <a:cs typeface="Lato"/>
                <a:sym typeface="Lato"/>
              </a:rPr>
              <a:t>and </a:t>
            </a:r>
            <a:r>
              <a:rPr b="1" lang="en" sz="1300">
                <a:latin typeface="Lato"/>
                <a:ea typeface="Lato"/>
                <a:cs typeface="Lato"/>
                <a:sym typeface="Lato"/>
              </a:rPr>
              <a:t>target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6009250" y="3397525"/>
            <a:ext cx="1064400" cy="99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Test data</a:t>
            </a:r>
            <a:endParaRPr b="1" sz="13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1"/>
          <p:cNvSpPr/>
          <p:nvPr/>
        </p:nvSpPr>
        <p:spPr>
          <a:xfrm>
            <a:off x="6048575" y="1573050"/>
            <a:ext cx="1064400" cy="99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Train data</a:t>
            </a:r>
            <a:endParaRPr b="1" sz="13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7" name="Google Shape;167;p21"/>
          <p:cNvCxnSpPr/>
          <p:nvPr/>
        </p:nvCxnSpPr>
        <p:spPr>
          <a:xfrm flipH="1" rot="10800000">
            <a:off x="4773200" y="2320775"/>
            <a:ext cx="946500" cy="71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1"/>
          <p:cNvCxnSpPr/>
          <p:nvPr/>
        </p:nvCxnSpPr>
        <p:spPr>
          <a:xfrm>
            <a:off x="4761175" y="3033875"/>
            <a:ext cx="1064400" cy="63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1"/>
          <p:cNvSpPr/>
          <p:nvPr/>
        </p:nvSpPr>
        <p:spPr>
          <a:xfrm>
            <a:off x="729450" y="2846525"/>
            <a:ext cx="1611900" cy="3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Data preparation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0" name="Google Shape;170;p21"/>
          <p:cNvCxnSpPr/>
          <p:nvPr/>
        </p:nvCxnSpPr>
        <p:spPr>
          <a:xfrm>
            <a:off x="2444650" y="3002375"/>
            <a:ext cx="6516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1"/>
          <p:cNvCxnSpPr/>
          <p:nvPr/>
        </p:nvCxnSpPr>
        <p:spPr>
          <a:xfrm flipH="1" rot="10800000">
            <a:off x="4773200" y="2976875"/>
            <a:ext cx="1146900" cy="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" name="Google Shape;172;p21"/>
          <p:cNvSpPr txBox="1"/>
          <p:nvPr/>
        </p:nvSpPr>
        <p:spPr>
          <a:xfrm>
            <a:off x="6155125" y="2811838"/>
            <a:ext cx="19866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Split by date e.g Aug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